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8.jp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9.jpg" ContentType="image/jpeg"/>
  <Override PartName="/ppt/notesSlides/notesSlide14.xml" ContentType="application/vnd.openxmlformats-officedocument.presentationml.notesSlide+xml"/>
  <Override PartName="/ppt/media/image11.jpg" ContentType="image/jpeg"/>
  <Override PartName="/ppt/notesSlides/notesSlide15.xml" ContentType="application/vnd.openxmlformats-officedocument.presentationml.notesSlide+xml"/>
  <Override PartName="/ppt/media/image12.jpg" ContentType="image/jpeg"/>
  <Override PartName="/ppt/notesSlides/notesSlide16.xml" ContentType="application/vnd.openxmlformats-officedocument.presentationml.notesSlide+xml"/>
  <Override PartName="/ppt/media/image13.jpg" ContentType="image/jpeg"/>
  <Override PartName="/ppt/notesSlides/notesSlide17.xml" ContentType="application/vnd.openxmlformats-officedocument.presentationml.notesSlide+xml"/>
  <Override PartName="/ppt/media/image14.jpg" ContentType="image/jpe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341" r:id="rId3"/>
    <p:sldId id="338" r:id="rId4"/>
    <p:sldId id="339" r:id="rId5"/>
    <p:sldId id="343" r:id="rId6"/>
    <p:sldId id="344" r:id="rId7"/>
    <p:sldId id="345" r:id="rId8"/>
    <p:sldId id="346" r:id="rId9"/>
    <p:sldId id="358" r:id="rId10"/>
    <p:sldId id="347" r:id="rId11"/>
    <p:sldId id="342" r:id="rId12"/>
    <p:sldId id="349" r:id="rId13"/>
    <p:sldId id="285" r:id="rId14"/>
    <p:sldId id="348" r:id="rId15"/>
    <p:sldId id="351" r:id="rId16"/>
    <p:sldId id="352" r:id="rId17"/>
    <p:sldId id="353" r:id="rId18"/>
    <p:sldId id="354" r:id="rId19"/>
    <p:sldId id="355" r:id="rId20"/>
    <p:sldId id="350" r:id="rId21"/>
    <p:sldId id="356" r:id="rId22"/>
    <p:sldId id="284" r:id="rId2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tafa Hakan Kara" initials="MHK" lastIdx="1" clrIdx="0">
    <p:extLst>
      <p:ext uri="{19B8F6BF-5375-455C-9EA6-DF929625EA0E}">
        <p15:presenceInfo xmlns:p15="http://schemas.microsoft.com/office/powerpoint/2012/main" userId="0fac037b701661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4" autoAdjust="0"/>
    <p:restoredTop sz="81634" autoAdjust="0"/>
  </p:normalViewPr>
  <p:slideViewPr>
    <p:cSldViewPr snapToGrid="0">
      <p:cViewPr varScale="1">
        <p:scale>
          <a:sx n="93" d="100"/>
          <a:sy n="93" d="100"/>
        </p:scale>
        <p:origin x="124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BC7CD-7E6C-48AD-BB85-8A8F0347AD8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D33FB-0197-4386-B22D-CEB072CB3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3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4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33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successful pre-trained model was VGG-19.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71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70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26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09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2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88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466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is why this algorithm is not practical for a mobile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97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This is why this algorithm is not practical for a mobile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55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1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29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/>
              <a:t>Here, </a:t>
            </a:r>
            <a:r>
              <a:rPr lang="tr-TR" err="1"/>
              <a:t>the</a:t>
            </a:r>
            <a:r>
              <a:rPr lang="tr-TR"/>
              <a:t> </a:t>
            </a:r>
            <a:r>
              <a:rPr lang="tr-TR" err="1"/>
              <a:t>weights</a:t>
            </a:r>
            <a:r>
              <a:rPr lang="tr-TR"/>
              <a:t> </a:t>
            </a:r>
            <a:r>
              <a:rPr lang="tr-TR" err="1"/>
              <a:t>are</a:t>
            </a:r>
            <a:r>
              <a:rPr lang="tr-TR"/>
              <a:t> </a:t>
            </a:r>
            <a:r>
              <a:rPr lang="tr-TR" err="1"/>
              <a:t>hyperparameters</a:t>
            </a:r>
            <a:r>
              <a:rPr lang="tr-TR"/>
              <a:t> (</a:t>
            </a:r>
            <a:r>
              <a:rPr lang="tr-TR" err="1"/>
              <a:t>they</a:t>
            </a:r>
            <a:r>
              <a:rPr lang="tr-TR"/>
              <a:t> can be </a:t>
            </a:r>
            <a:r>
              <a:rPr lang="tr-TR" err="1"/>
              <a:t>customized</a:t>
            </a:r>
            <a:r>
              <a:rPr lang="tr-TR"/>
              <a:t>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4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Here, the weights are hyperparameters (they can be customized).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Here, the weights are hyperparameters (they can be customized).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36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8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12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Here, the weights are hyperparameters (they can be customized).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D33FB-0197-4386-B22D-CEB072CB3D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3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3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0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3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4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6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6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16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6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0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986-A6B4-4D8A-A3FF-92ABB569F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304" y="2472612"/>
            <a:ext cx="10125389" cy="1912775"/>
          </a:xfrm>
        </p:spPr>
        <p:txBody>
          <a:bodyPr>
            <a:normAutofit/>
          </a:bodyPr>
          <a:lstStyle/>
          <a:p>
            <a:r>
              <a:rPr lang="en-US" sz="2700" cap="none" noProof="0">
                <a:latin typeface="+mn-lt"/>
              </a:rPr>
              <a:t>Neural Style Transfer of Paintings to Portraits and Selfies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42DFE7-677F-43E0-AA06-3C9650F8934E}"/>
              </a:ext>
            </a:extLst>
          </p:cNvPr>
          <p:cNvSpPr txBox="1"/>
          <p:nvPr/>
        </p:nvSpPr>
        <p:spPr>
          <a:xfrm>
            <a:off x="4659194" y="5125506"/>
            <a:ext cx="2873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CS 464 – </a:t>
            </a:r>
            <a:r>
              <a:rPr kumimoji="0" lang="tr-TR" sz="2000" b="0" i="1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Final Presentation</a:t>
            </a:r>
            <a:endParaRPr kumimoji="0" lang="en-US" sz="2000" b="0" i="1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Group 7</a:t>
            </a:r>
          </a:p>
        </p:txBody>
      </p:sp>
    </p:spTree>
    <p:extLst>
      <p:ext uri="{BB962C8B-B14F-4D97-AF65-F5344CB8AC3E}">
        <p14:creationId xmlns:p14="http://schemas.microsoft.com/office/powerpoint/2010/main" val="167750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4AAFF-CF90-4EE6-AE19-94728EE02B59}"/>
              </a:ext>
            </a:extLst>
          </p:cNvPr>
          <p:cNvSpPr txBox="1"/>
          <p:nvPr/>
        </p:nvSpPr>
        <p:spPr>
          <a:xfrm>
            <a:off x="2942528" y="5128336"/>
            <a:ext cx="6306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i="1" dirty="0"/>
              <a:t>Style</a:t>
            </a:r>
            <a:r>
              <a:rPr lang="en-US" sz="1800" i="1" dirty="0"/>
              <a:t> loss function defined with the gram matrices</a:t>
            </a:r>
            <a:r>
              <a:rPr lang="tr-TR" sz="1800" i="1" dirty="0"/>
              <a:t>:</a:t>
            </a:r>
            <a:r>
              <a:rPr lang="en-US" sz="1800" i="1" dirty="0"/>
              <a:t> (</a:t>
            </a:r>
            <a:r>
              <a:rPr lang="en-US" sz="1800" b="1" i="1" dirty="0"/>
              <a:t>Style</a:t>
            </a:r>
            <a:r>
              <a:rPr lang="en-US" sz="1800" i="1" dirty="0"/>
              <a:t> – </a:t>
            </a:r>
            <a:r>
              <a:rPr lang="en-US" sz="1800" b="1" i="1" dirty="0"/>
              <a:t>Target</a:t>
            </a:r>
            <a:r>
              <a:rPr lang="en-US" sz="1800" i="1" dirty="0"/>
              <a:t>)</a:t>
            </a:r>
            <a:r>
              <a:rPr lang="en-US" sz="1800" b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5A7428-2BE5-4F30-AEDC-8B50CEA32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78" y="2468109"/>
            <a:ext cx="6235444" cy="225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62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tr-TR" noProof="0" dirty="0"/>
              <a:t>WHAT IS DONE</a:t>
            </a:r>
            <a:endParaRPr lang="en-US" cap="none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FD602-C8AA-4D3F-A4AD-2F8C14D2CB7E}"/>
              </a:ext>
            </a:extLst>
          </p:cNvPr>
          <p:cNvSpPr txBox="1"/>
          <p:nvPr/>
        </p:nvSpPr>
        <p:spPr>
          <a:xfrm>
            <a:off x="2143338" y="2765597"/>
            <a:ext cx="79053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VGG-19 pre-trained model was used. 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Gram matrices of the style and target were computed.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Parameters of the target image were optimized with Adam.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36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353" y="975843"/>
            <a:ext cx="8227295" cy="1188720"/>
          </a:xfrm>
        </p:spPr>
        <p:txBody>
          <a:bodyPr>
            <a:normAutofit/>
          </a:bodyPr>
          <a:lstStyle/>
          <a:p>
            <a:r>
              <a:rPr lang="tr-TR" noProof="0" dirty="0"/>
              <a:t>WHAT IS RECENTLY DONE</a:t>
            </a:r>
            <a:endParaRPr lang="en-US" cap="none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FD602-C8AA-4D3F-A4AD-2F8C14D2CB7E}"/>
              </a:ext>
            </a:extLst>
          </p:cNvPr>
          <p:cNvSpPr txBox="1"/>
          <p:nvPr/>
        </p:nvSpPr>
        <p:spPr>
          <a:xfrm>
            <a:off x="2230819" y="2720990"/>
            <a:ext cx="77303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Several bugs in image and video rendering is fixed.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quality of the target image is enhanced by experimenting with the hyper-parameters.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Users can now specify an artist instead of providing the style image.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Style transitions can now be saved as a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88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 dirty="0"/>
              <a:t>EXPERIMENTS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059704" y="2921714"/>
            <a:ext cx="80725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Different weights are given to the content and style losses.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learning rate and number of layers are changed.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Various pre-trained models are considered.</a:t>
            </a:r>
          </a:p>
        </p:txBody>
      </p:sp>
    </p:spTree>
    <p:extLst>
      <p:ext uri="{BB962C8B-B14F-4D97-AF65-F5344CB8AC3E}">
        <p14:creationId xmlns:p14="http://schemas.microsoft.com/office/powerpoint/2010/main" val="12500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0" dirty="0"/>
              <a:t>THE </a:t>
            </a:r>
            <a:r>
              <a:rPr lang="tr-TR" noProof="0" dirty="0"/>
              <a:t>END PRODUCT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52" y="2062205"/>
            <a:ext cx="9369696" cy="4154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1D986-E93B-E949-8C75-2FCB4786F1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452" y="2535835"/>
            <a:ext cx="2856345" cy="34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0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0" dirty="0"/>
              <a:t>THE </a:t>
            </a:r>
            <a:r>
              <a:rPr lang="tr-TR" noProof="0" dirty="0"/>
              <a:t>END PRODUCT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52" y="2062205"/>
            <a:ext cx="9369696" cy="41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0" dirty="0"/>
              <a:t>THE </a:t>
            </a:r>
            <a:r>
              <a:rPr lang="tr-TR" noProof="0" dirty="0"/>
              <a:t>END PRODUCT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52" y="2062205"/>
            <a:ext cx="9369696" cy="41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9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en-US" noProof="0" dirty="0"/>
              <a:t>THE </a:t>
            </a:r>
            <a:r>
              <a:rPr lang="tr-TR" noProof="0" dirty="0"/>
              <a:t>END PRODUCT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1153" y="2062205"/>
            <a:ext cx="9369694" cy="415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9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tr-TR" noProof="0" dirty="0"/>
              <a:t>ALPHA RATIO EXPERIMENT</a:t>
            </a:r>
            <a:endParaRPr lang="en-US" cap="none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9473A-FA32-5B48-8951-FE3059CEE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0448" y="1928881"/>
            <a:ext cx="7261174" cy="49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171" y="641307"/>
            <a:ext cx="7729728" cy="1188720"/>
          </a:xfrm>
        </p:spPr>
        <p:txBody>
          <a:bodyPr>
            <a:normAutofit/>
          </a:bodyPr>
          <a:lstStyle/>
          <a:p>
            <a:r>
              <a:rPr lang="tr-TR" noProof="0" dirty="0"/>
              <a:t>Learnıng rate EXPERIMENT</a:t>
            </a:r>
            <a:endParaRPr lang="en-US" cap="none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65C312-B10C-0A43-AEE6-68891513BFFE}"/>
              </a:ext>
            </a:extLst>
          </p:cNvPr>
          <p:cNvSpPr txBox="1"/>
          <p:nvPr/>
        </p:nvSpPr>
        <p:spPr>
          <a:xfrm>
            <a:off x="4463982" y="2458994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Will be stated in the final report.</a:t>
            </a:r>
          </a:p>
        </p:txBody>
      </p:sp>
    </p:spTree>
    <p:extLst>
      <p:ext uri="{BB962C8B-B14F-4D97-AF65-F5344CB8AC3E}">
        <p14:creationId xmlns:p14="http://schemas.microsoft.com/office/powerpoint/2010/main" val="2742900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892551"/>
            <a:ext cx="8229600" cy="1188720"/>
          </a:xfrm>
        </p:spPr>
        <p:txBody>
          <a:bodyPr/>
          <a:lstStyle/>
          <a:p>
            <a:r>
              <a:rPr lang="tr-TR" noProof="0"/>
              <a:t>MOTIVATION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1981200" y="2134103"/>
            <a:ext cx="77297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Selfie editing applications are quite popular.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Latest applications utilize AI-based technologies.</a:t>
            </a:r>
          </a:p>
          <a:p>
            <a:endParaRPr lang="en-US" sz="27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F2C08-23B6-415A-B757-C535E8448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81" y="4113981"/>
            <a:ext cx="2356293" cy="235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34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cap="none" dirty="0"/>
              <a:t>CONCLUSION</a:t>
            </a:r>
            <a:endParaRPr lang="en-US" cap="none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1960979" y="2776749"/>
            <a:ext cx="8270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algorithm we used is essentially an optimization algorithm.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</a:t>
            </a:r>
            <a:r>
              <a:rPr lang="tr-TR" sz="2400" dirty="0"/>
              <a:t>is</a:t>
            </a:r>
            <a:r>
              <a:rPr lang="en-US" sz="2400" dirty="0"/>
              <a:t> no training process;  model parameters change for each content &amp; style pair.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Consequently, what we do is an image processing task.</a:t>
            </a:r>
          </a:p>
        </p:txBody>
      </p:sp>
    </p:spTree>
    <p:extLst>
      <p:ext uri="{BB962C8B-B14F-4D97-AF65-F5344CB8AC3E}">
        <p14:creationId xmlns:p14="http://schemas.microsoft.com/office/powerpoint/2010/main" val="103539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cap="none" dirty="0"/>
              <a:t>DEMO AND VIDEO</a:t>
            </a:r>
          </a:p>
        </p:txBody>
      </p:sp>
    </p:spTree>
    <p:extLst>
      <p:ext uri="{BB962C8B-B14F-4D97-AF65-F5344CB8AC3E}">
        <p14:creationId xmlns:p14="http://schemas.microsoft.com/office/powerpoint/2010/main" val="159300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3986-A6B4-4D8A-A3FF-92ABB569FB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cap="none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9585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00253"/>
            <a:ext cx="7729728" cy="1188720"/>
          </a:xfrm>
        </p:spPr>
        <p:txBody>
          <a:bodyPr/>
          <a:lstStyle/>
          <a:p>
            <a:r>
              <a:rPr lang="tr-TR" noProof="0"/>
              <a:t>PARTICULAR FOCUS</a:t>
            </a:r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407503" y="2346662"/>
            <a:ext cx="7867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NST of classical paintings to portraits and selfies</a:t>
            </a:r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CB221EF5-69E7-474A-9526-5465D047284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921620" y="2808327"/>
            <a:ext cx="6291757" cy="370559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3293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800253"/>
            <a:ext cx="7729728" cy="1188720"/>
          </a:xfrm>
        </p:spPr>
        <p:txBody>
          <a:bodyPr/>
          <a:lstStyle/>
          <a:p>
            <a:r>
              <a:rPr lang="tr-TR"/>
              <a:t>NEURAL STYLE TRANSFER</a:t>
            </a:r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407503" y="2299528"/>
            <a:ext cx="737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Blending the style and content of two 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A8112D-AAFA-46AB-A630-BB323695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06" y="2883857"/>
            <a:ext cx="5920225" cy="38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9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231136" y="2765597"/>
            <a:ext cx="75727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</a:t>
            </a:r>
            <a:r>
              <a:rPr lang="tr-TR" sz="2400" dirty="0"/>
              <a:t> </a:t>
            </a:r>
            <a:r>
              <a:rPr lang="en-US" sz="2400" dirty="0"/>
              <a:t>optimizer</a:t>
            </a:r>
            <a:r>
              <a:rPr lang="tr-TR" sz="2400" dirty="0"/>
              <a:t> </a:t>
            </a:r>
            <a:r>
              <a:rPr lang="en-US" sz="2400" dirty="0"/>
              <a:t>optimizes</a:t>
            </a:r>
            <a:r>
              <a:rPr lang="tr-TR" sz="2400" dirty="0"/>
              <a:t> </a:t>
            </a:r>
            <a:r>
              <a:rPr lang="en-US" sz="2400" dirty="0"/>
              <a:t>the</a:t>
            </a:r>
            <a:r>
              <a:rPr lang="tr-TR" sz="2400" dirty="0"/>
              <a:t> </a:t>
            </a:r>
            <a:r>
              <a:rPr lang="en-US" sz="2400" dirty="0"/>
              <a:t>weighted sum of style and</a:t>
            </a:r>
            <a:r>
              <a:rPr lang="tr-TR" sz="2400" dirty="0"/>
              <a:t> </a:t>
            </a:r>
            <a:r>
              <a:rPr lang="en-US" sz="2400" dirty="0"/>
              <a:t>content loss</a:t>
            </a:r>
            <a:r>
              <a:rPr lang="tr-TR" sz="2400" dirty="0"/>
              <a:t>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0FB51E-B6F5-4FE4-A26E-8FFE28794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027" y="3820807"/>
            <a:ext cx="617220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56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231136" y="2765597"/>
            <a:ext cx="75727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content loss function is defined as the squared difference of the content and target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901C15-6132-42FB-A365-EB620637D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98" y="3838162"/>
            <a:ext cx="5726616" cy="205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5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47F63-8A52-41A8-8FC1-3D3CA2C9DFFD}"/>
              </a:ext>
            </a:extLst>
          </p:cNvPr>
          <p:cNvSpPr txBox="1"/>
          <p:nvPr/>
        </p:nvSpPr>
        <p:spPr>
          <a:xfrm>
            <a:off x="2309630" y="2700251"/>
            <a:ext cx="75727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style loss function is the squared difference between the gram matrices of the style and target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Gram matrices are computed multiplying style and target tensors by their transposes.</a:t>
            </a: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625519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D64831-E45A-4C6D-B895-AC9E32038C11}"/>
              </a:ext>
            </a:extLst>
          </p:cNvPr>
          <p:cNvSpPr txBox="1"/>
          <p:nvPr/>
        </p:nvSpPr>
        <p:spPr>
          <a:xfrm>
            <a:off x="4194717" y="5702150"/>
            <a:ext cx="3802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/>
              <a:t>The computation of the Gram matrices</a:t>
            </a:r>
            <a:endParaRPr lang="en-US" sz="18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DAEC7-840C-4719-9EEB-33436281C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03" y="2479865"/>
            <a:ext cx="5395593" cy="29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085E-75B5-495B-BCBB-712B75D8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tr-TR" noProof="0"/>
              <a:t>BACKGROUND RESEARCH</a:t>
            </a:r>
            <a:endParaRPr lang="en-US" cap="none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7B3BB-F3A4-4F8A-8B45-A4E684227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582132"/>
            <a:ext cx="100584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691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426</Words>
  <Application>Microsoft Macintosh PowerPoint</Application>
  <PresentationFormat>Widescreen</PresentationFormat>
  <Paragraphs>97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Gill Sans MT</vt:lpstr>
      <vt:lpstr>Parcel</vt:lpstr>
      <vt:lpstr>Neural Style Transfer of Paintings to Portraits and Selfies </vt:lpstr>
      <vt:lpstr>MOTIVATION</vt:lpstr>
      <vt:lpstr>PARTICULAR FOCUS</vt:lpstr>
      <vt:lpstr>NEURAL STYLE TRANSFER</vt:lpstr>
      <vt:lpstr>BACKGROUND RESEARCH</vt:lpstr>
      <vt:lpstr>BACKGROUND RESEARCH</vt:lpstr>
      <vt:lpstr>BACKGROUND RESEARCH</vt:lpstr>
      <vt:lpstr>BACKGROUND RESEARCH</vt:lpstr>
      <vt:lpstr>BACKGROUND RESEARCH</vt:lpstr>
      <vt:lpstr>BACKGROUND RESEARCH</vt:lpstr>
      <vt:lpstr>WHAT IS DONE</vt:lpstr>
      <vt:lpstr>WHAT IS RECENTLY DONE</vt:lpstr>
      <vt:lpstr>EXPERIMENTS</vt:lpstr>
      <vt:lpstr>THE END PRODUCT</vt:lpstr>
      <vt:lpstr>THE END PRODUCT</vt:lpstr>
      <vt:lpstr>THE END PRODUCT</vt:lpstr>
      <vt:lpstr>THE END PRODUCT</vt:lpstr>
      <vt:lpstr>ALPHA RATIO EXPERIMENT</vt:lpstr>
      <vt:lpstr>Learnıng rate EXPERIMENT</vt:lpstr>
      <vt:lpstr>CONCLUSION</vt:lpstr>
      <vt:lpstr>DEMO AND VIDEO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 401 Final Report Presentation</dc:title>
  <dc:creator>Mustafa Hakan Kara</dc:creator>
  <cp:lastModifiedBy>omer unlusoy</cp:lastModifiedBy>
  <cp:revision>362</cp:revision>
  <dcterms:created xsi:type="dcterms:W3CDTF">2021-03-04T20:17:24Z</dcterms:created>
  <dcterms:modified xsi:type="dcterms:W3CDTF">2021-12-24T06:15:23Z</dcterms:modified>
</cp:coreProperties>
</file>